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57" r:id="rId3"/>
    <p:sldId id="262" r:id="rId4"/>
    <p:sldId id="258" r:id="rId5"/>
    <p:sldId id="256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4B973-F497-4D6B-A52E-7962F80F2B8F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50A0C-66A3-4E77-9443-AB33332FD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45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552702-8C53-4663-98C3-D09B72AE337E}" type="datetime1">
              <a:rPr lang="fr-FR" smtClean="0"/>
              <a:t>22/04/2013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E67A2-3878-40DA-AFC1-7D6F49E59733}" type="datetime1">
              <a:rPr lang="fr-FR" smtClean="0"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54D3-88A0-405F-80E4-E2F74E184F97}" type="datetime1">
              <a:rPr lang="fr-FR" smtClean="0"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4E134F-053F-405C-8558-0E843890D5FB}" type="datetime1">
              <a:rPr lang="fr-FR" smtClean="0"/>
              <a:t>22/04/2013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93F750-EA32-40E1-92EE-DD07A9895611}" type="datetime1">
              <a:rPr lang="fr-FR" smtClean="0"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D0D2-AE54-4523-9884-08DF4216D9DE}" type="datetime1">
              <a:rPr lang="fr-FR" smtClean="0"/>
              <a:t>22/04/2013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E912-EC47-433D-9D72-B6938999E0E2}" type="datetime1">
              <a:rPr lang="fr-FR" smtClean="0"/>
              <a:t>22/04/2013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12EF0C-7F3F-47A3-B82A-C8A2D047569C}" type="datetime1">
              <a:rPr lang="fr-FR" smtClean="0"/>
              <a:t>22/04/2013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26C2-4E4C-4455-B13B-7C53F000C8EF}" type="datetime1">
              <a:rPr lang="fr-FR" smtClean="0"/>
              <a:t>22/04/2013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282173-A282-4C54-BD32-8FC39D3B550E}" type="datetime1">
              <a:rPr lang="fr-FR" smtClean="0"/>
              <a:t>22/04/2013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B2CE69-256A-4571-8193-6BF519E66DA9}" type="datetime1">
              <a:rPr lang="fr-FR" smtClean="0"/>
              <a:t>22/04/2013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5AFB29-009C-4372-9723-C2CD3C1C6E78}" type="datetime1">
              <a:rPr lang="fr-FR" smtClean="0"/>
              <a:t>22/04/2013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378A9C-7369-4BE1-A4B3-D6C3FA9BB24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82575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space réservé du contenu 14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7992888" cy="48737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000" dirty="0" smtClean="0">
                <a:latin typeface="Aharoni" pitchFamily="2" charset="-79"/>
                <a:cs typeface="Aharoni" pitchFamily="2" charset="-79"/>
              </a:rPr>
              <a:t>CONFERENCE MONDIALE</a:t>
            </a:r>
          </a:p>
          <a:p>
            <a:pPr marL="0" indent="0" algn="ctr">
              <a:buNone/>
            </a:pPr>
            <a:r>
              <a:rPr lang="fr-FR" sz="4000" dirty="0" smtClean="0">
                <a:latin typeface="Aharoni" pitchFamily="2" charset="-79"/>
                <a:cs typeface="Aharoni" pitchFamily="2" charset="-79"/>
              </a:rPr>
              <a:t>D’INDUSTRIALL GLOBAL UNION SUR L’INDUSTRIE DU CAOUTCHOUC</a:t>
            </a:r>
          </a:p>
          <a:p>
            <a:pPr marL="0" indent="0" algn="ctr">
              <a:buNone/>
            </a:pPr>
            <a:r>
              <a:rPr lang="fr-FR" sz="4000" dirty="0" smtClean="0">
                <a:latin typeface="Aharoni" pitchFamily="2" charset="-79"/>
                <a:cs typeface="Aharoni" pitchFamily="2" charset="-79"/>
              </a:rPr>
              <a:t>Budapest</a:t>
            </a:r>
            <a:endParaRPr lang="fr-FR" sz="4000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fr-FR" sz="4000" dirty="0" smtClean="0">
                <a:latin typeface="Aharoni" pitchFamily="2" charset="-79"/>
                <a:cs typeface="Aharoni" pitchFamily="2" charset="-79"/>
              </a:rPr>
              <a:t>Fédération Chimie Energie-CFDT</a:t>
            </a:r>
          </a:p>
          <a:p>
            <a:pPr marL="0" indent="0" algn="ctr">
              <a:buNone/>
            </a:pPr>
            <a:r>
              <a:rPr lang="fr-FR" sz="4000" dirty="0" smtClean="0">
                <a:latin typeface="Aharoni" pitchFamily="2" charset="-79"/>
                <a:cs typeface="Aharoni" pitchFamily="2" charset="-79"/>
              </a:rPr>
              <a:t>France</a:t>
            </a:r>
            <a:endParaRPr lang="fr-FR" sz="4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30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82575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2483768" y="274638"/>
            <a:ext cx="5441032" cy="1143000"/>
          </a:xfrm>
        </p:spPr>
        <p:txBody>
          <a:bodyPr>
            <a:normAutofit/>
          </a:bodyPr>
          <a:lstStyle/>
          <a:p>
            <a:pPr algn="ctr"/>
            <a:r>
              <a:rPr lang="fr-FR" cap="all" dirty="0" smtClean="0">
                <a:latin typeface="Arial Black" pitchFamily="34" charset="0"/>
              </a:rPr>
              <a:t>L’industrie en france</a:t>
            </a:r>
            <a:endParaRPr lang="fr-FR" cap="all" dirty="0">
              <a:latin typeface="Arial Black" pitchFamily="34" charset="0"/>
            </a:endParaRPr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7787208" cy="4873752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218 500 entreprises manufacturières en 2010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217 grandes entreprises emploient 31% des salariés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131 000 </a:t>
            </a:r>
            <a:r>
              <a:rPr lang="fr-FR" dirty="0" smtClean="0"/>
              <a:t>petites et moyennes entreprises </a:t>
            </a:r>
            <a:r>
              <a:rPr lang="fr-FR" dirty="0"/>
              <a:t>emploient 28% des </a:t>
            </a:r>
            <a:r>
              <a:rPr lang="fr-FR" dirty="0" smtClean="0"/>
              <a:t>salariés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dirty="0"/>
              <a:t>1300 entreprises de taille </a:t>
            </a:r>
            <a:r>
              <a:rPr lang="fr-FR" dirty="0" smtClean="0"/>
              <a:t>intermédiaire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L’industrie (hors construction) dans le PIB, 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en </a:t>
            </a:r>
            <a:r>
              <a:rPr lang="fr-FR" dirty="0"/>
              <a:t>France 18</a:t>
            </a:r>
            <a:r>
              <a:rPr lang="fr-FR" dirty="0" smtClean="0"/>
              <a:t>% </a:t>
            </a:r>
            <a:r>
              <a:rPr lang="fr-FR" dirty="0"/>
              <a:t>en 2000 à 12,5</a:t>
            </a:r>
            <a:r>
              <a:rPr lang="fr-FR" dirty="0" smtClean="0"/>
              <a:t>% </a:t>
            </a:r>
            <a:r>
              <a:rPr lang="fr-FR" dirty="0"/>
              <a:t>en </a:t>
            </a:r>
            <a:r>
              <a:rPr lang="fr-FR" dirty="0" smtClean="0"/>
              <a:t>2011.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72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82575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2483768" y="274638"/>
            <a:ext cx="5441032" cy="1143000"/>
          </a:xfrm>
        </p:spPr>
        <p:txBody>
          <a:bodyPr>
            <a:normAutofit/>
          </a:bodyPr>
          <a:lstStyle/>
          <a:p>
            <a:r>
              <a:rPr lang="fr-FR" cap="all" dirty="0" smtClean="0">
                <a:latin typeface="Arial Black" pitchFamily="34" charset="0"/>
              </a:rPr>
              <a:t>La </a:t>
            </a:r>
            <a:r>
              <a:rPr lang="fr-FR" cap="all" dirty="0" err="1" smtClean="0">
                <a:latin typeface="Arial Black" pitchFamily="34" charset="0"/>
              </a:rPr>
              <a:t>filiere</a:t>
            </a:r>
            <a:r>
              <a:rPr lang="fr-FR" cap="all" dirty="0" smtClean="0">
                <a:latin typeface="Arial Black" pitchFamily="34" charset="0"/>
              </a:rPr>
              <a:t> automobile</a:t>
            </a:r>
            <a:endParaRPr lang="fr-FR" cap="all" dirty="0">
              <a:latin typeface="Arial Black" pitchFamily="34" charset="0"/>
            </a:endParaRPr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Le secteur automobile en baisse -8,2% en 2012</a:t>
            </a:r>
          </a:p>
          <a:p>
            <a:pPr algn="just"/>
            <a:r>
              <a:rPr lang="fr-FR" dirty="0" smtClean="0"/>
              <a:t>Plan d’aide au véhicule propre (électrique, hybride) intéressant </a:t>
            </a:r>
            <a:r>
              <a:rPr lang="fr-FR" dirty="0"/>
              <a:t>pour le long terme mais ne répond pas aux besoins </a:t>
            </a:r>
            <a:r>
              <a:rPr lang="fr-FR" dirty="0" smtClean="0"/>
              <a:t>immédiats</a:t>
            </a:r>
          </a:p>
          <a:p>
            <a:pPr algn="just"/>
            <a:r>
              <a:rPr lang="fr-FR" dirty="0" smtClean="0"/>
              <a:t>Les grands fournisseurs moins touchés car beaucoup plus internationalisés et ont misés sur l’innovation</a:t>
            </a:r>
          </a:p>
          <a:p>
            <a:pPr algn="just"/>
            <a:r>
              <a:rPr lang="fr-FR" dirty="0" smtClean="0"/>
              <a:t>L’automobile a un impact très fort en tant que donneur d’ordre sur les secteurs industriels du caoutchouc, </a:t>
            </a:r>
            <a:r>
              <a:rPr lang="fr-FR" dirty="0" smtClean="0"/>
              <a:t>plastique </a:t>
            </a:r>
            <a:r>
              <a:rPr lang="fr-FR" dirty="0" smtClean="0"/>
              <a:t>et verre.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97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82575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2483768" y="274638"/>
            <a:ext cx="54410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cap="all" dirty="0" smtClean="0">
                <a:latin typeface="Arial Black" pitchFamily="34" charset="0"/>
              </a:rPr>
              <a:t>L’industrie du caoutchouc en france</a:t>
            </a:r>
            <a:endParaRPr lang="fr-FR" cap="all" dirty="0">
              <a:latin typeface="Arial Black" pitchFamily="34" charset="0"/>
            </a:endParaRPr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1800" dirty="0"/>
              <a:t>L’industrie française </a:t>
            </a:r>
            <a:r>
              <a:rPr lang="fr-FR" sz="1800" dirty="0" smtClean="0"/>
              <a:t>du</a:t>
            </a:r>
            <a:r>
              <a:rPr lang="fr-FR" sz="1800" dirty="0"/>
              <a:t> </a:t>
            </a:r>
            <a:r>
              <a:rPr lang="fr-FR" sz="1800" dirty="0" smtClean="0"/>
              <a:t>caoutchouc</a:t>
            </a:r>
            <a:r>
              <a:rPr lang="fr-FR" sz="1800" dirty="0"/>
              <a:t>, </a:t>
            </a:r>
            <a:r>
              <a:rPr lang="fr-FR" sz="1800" dirty="0" smtClean="0"/>
              <a:t>représentait</a:t>
            </a:r>
            <a:r>
              <a:rPr lang="fr-FR" sz="1800" dirty="0"/>
              <a:t> </a:t>
            </a:r>
            <a:r>
              <a:rPr lang="fr-FR" sz="1800" dirty="0" smtClean="0"/>
              <a:t>45 </a:t>
            </a:r>
            <a:r>
              <a:rPr lang="fr-FR" sz="1800" dirty="0"/>
              <a:t>000 salariés, à la fin </a:t>
            </a:r>
            <a:r>
              <a:rPr lang="fr-FR" sz="1800" dirty="0" smtClean="0"/>
              <a:t>2011</a:t>
            </a:r>
          </a:p>
          <a:p>
            <a:pPr algn="just"/>
            <a:r>
              <a:rPr lang="fr-FR" sz="1800" dirty="0" smtClean="0"/>
              <a:t>Les effectifs </a:t>
            </a:r>
            <a:r>
              <a:rPr lang="fr-FR" sz="1800" dirty="0"/>
              <a:t>ont connu une </a:t>
            </a:r>
            <a:r>
              <a:rPr lang="fr-FR" sz="1800" dirty="0" smtClean="0"/>
              <a:t>baisse de </a:t>
            </a:r>
            <a:r>
              <a:rPr lang="fr-FR" sz="1800" dirty="0"/>
              <a:t>33% entre 1999 et 2009. </a:t>
            </a:r>
            <a:endParaRPr lang="fr-FR" sz="1800" dirty="0" smtClean="0"/>
          </a:p>
          <a:p>
            <a:pPr algn="just"/>
            <a:r>
              <a:rPr lang="fr-FR" sz="1800" dirty="0" smtClean="0"/>
              <a:t>Le </a:t>
            </a:r>
            <a:r>
              <a:rPr lang="fr-FR" sz="1800" dirty="0"/>
              <a:t>chiffre d’affaires </a:t>
            </a:r>
            <a:r>
              <a:rPr lang="fr-FR" sz="1800" dirty="0" smtClean="0"/>
              <a:t>ont du </a:t>
            </a:r>
            <a:r>
              <a:rPr lang="fr-FR" sz="1800" dirty="0"/>
              <a:t>caoutchouc </a:t>
            </a:r>
            <a:r>
              <a:rPr lang="fr-FR" sz="1800" dirty="0" smtClean="0"/>
              <a:t>ont fortement </a:t>
            </a:r>
            <a:r>
              <a:rPr lang="fr-FR" sz="1800" dirty="0"/>
              <a:t>baissé en </a:t>
            </a:r>
            <a:r>
              <a:rPr lang="fr-FR" sz="1800" dirty="0" smtClean="0"/>
              <a:t>2009 à </a:t>
            </a:r>
            <a:r>
              <a:rPr lang="fr-FR" sz="1800" dirty="0"/>
              <a:t>6 milliards d’euros (- 25</a:t>
            </a:r>
            <a:r>
              <a:rPr lang="fr-FR" sz="1800" dirty="0" smtClean="0"/>
              <a:t>%).</a:t>
            </a:r>
          </a:p>
          <a:p>
            <a:pPr algn="just"/>
            <a:r>
              <a:rPr lang="fr-FR" sz="1800" dirty="0" smtClean="0"/>
              <a:t> </a:t>
            </a:r>
            <a:r>
              <a:rPr lang="fr-FR" sz="1800" dirty="0"/>
              <a:t>Après une </a:t>
            </a:r>
            <a:r>
              <a:rPr lang="fr-FR" sz="1800" dirty="0" smtClean="0"/>
              <a:t>forte reprise </a:t>
            </a:r>
            <a:r>
              <a:rPr lang="fr-FR" sz="1800" dirty="0"/>
              <a:t>en 2010, le rebond de l’activité </a:t>
            </a:r>
            <a:r>
              <a:rPr lang="fr-FR" sz="1800" dirty="0" smtClean="0"/>
              <a:t>industrielle s’est </a:t>
            </a:r>
            <a:r>
              <a:rPr lang="fr-FR" sz="1800" dirty="0"/>
              <a:t>poursuivi en 2011 à un rythme plus faible.</a:t>
            </a:r>
          </a:p>
          <a:p>
            <a:pPr algn="just"/>
            <a:r>
              <a:rPr lang="fr-FR" sz="1800" dirty="0" smtClean="0"/>
              <a:t>Les </a:t>
            </a:r>
            <a:r>
              <a:rPr lang="fr-FR" sz="1800" dirty="0"/>
              <a:t>six premiers mois de l’année </a:t>
            </a:r>
            <a:r>
              <a:rPr lang="fr-FR" sz="1800" dirty="0" smtClean="0"/>
              <a:t>2012 ont </a:t>
            </a:r>
            <a:r>
              <a:rPr lang="fr-FR" sz="1800" dirty="0"/>
              <a:t>été moins favorables : baisse de 8% de la </a:t>
            </a:r>
            <a:r>
              <a:rPr lang="fr-FR" sz="1800" dirty="0" smtClean="0"/>
              <a:t>production d’articles </a:t>
            </a:r>
            <a:r>
              <a:rPr lang="fr-FR" sz="1800" dirty="0"/>
              <a:t>en </a:t>
            </a:r>
            <a:r>
              <a:rPr lang="fr-FR" sz="1800" dirty="0" smtClean="0"/>
              <a:t>caoutchouc, contraction en volume </a:t>
            </a:r>
            <a:r>
              <a:rPr lang="fr-FR" sz="1800" dirty="0"/>
              <a:t>des exportations et des importations, </a:t>
            </a:r>
            <a:r>
              <a:rPr lang="fr-FR" sz="1800" dirty="0" smtClean="0"/>
              <a:t>recul des </a:t>
            </a:r>
            <a:r>
              <a:rPr lang="fr-FR" sz="1800" dirty="0"/>
              <a:t>ventes de pneumatiques sur le marché </a:t>
            </a:r>
            <a:r>
              <a:rPr lang="fr-FR" sz="1800" dirty="0" smtClean="0"/>
              <a:t>de remplacement</a:t>
            </a:r>
            <a:r>
              <a:rPr lang="fr-FR" sz="1800" dirty="0"/>
              <a:t>…</a:t>
            </a:r>
          </a:p>
          <a:p>
            <a:pPr algn="just"/>
            <a:r>
              <a:rPr lang="fr-FR" sz="1800" dirty="0" smtClean="0"/>
              <a:t>L’industrie </a:t>
            </a:r>
            <a:r>
              <a:rPr lang="fr-FR" sz="1800" dirty="0"/>
              <a:t>du </a:t>
            </a:r>
            <a:r>
              <a:rPr lang="fr-FR" sz="1800" dirty="0" smtClean="0"/>
              <a:t>caoutchouc est </a:t>
            </a:r>
            <a:r>
              <a:rPr lang="fr-FR" sz="1800" dirty="0"/>
              <a:t>particulièrement sensible aux </a:t>
            </a:r>
            <a:r>
              <a:rPr lang="fr-FR" sz="1800" dirty="0" smtClean="0"/>
              <a:t>variations au </a:t>
            </a:r>
            <a:r>
              <a:rPr lang="fr-FR" sz="1800" dirty="0"/>
              <a:t>prix des matières </a:t>
            </a:r>
            <a:r>
              <a:rPr lang="fr-FR" sz="1800" dirty="0" smtClean="0"/>
              <a:t>premières.</a:t>
            </a:r>
            <a:endParaRPr lang="fr-FR" sz="18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46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82575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2483768" y="274638"/>
            <a:ext cx="54410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cap="all" dirty="0" smtClean="0">
                <a:latin typeface="Arial Black" pitchFamily="34" charset="0"/>
              </a:rPr>
              <a:t>Propositions </a:t>
            </a:r>
            <a:r>
              <a:rPr lang="fr-FR" cap="all" dirty="0">
                <a:latin typeface="Arial Black" pitchFamily="34" charset="0"/>
              </a:rPr>
              <a:t>et Pistes</a:t>
            </a:r>
            <a:br>
              <a:rPr lang="fr-FR" cap="all" dirty="0">
                <a:latin typeface="Arial Black" pitchFamily="34" charset="0"/>
              </a:rPr>
            </a:br>
            <a:r>
              <a:rPr lang="fr-FR" cap="all" dirty="0">
                <a:latin typeface="Arial Black" pitchFamily="34" charset="0"/>
              </a:rPr>
              <a:t>de travail FCe-CFdt</a:t>
            </a:r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Travailler </a:t>
            </a:r>
            <a:r>
              <a:rPr lang="fr-FR" dirty="0"/>
              <a:t>sur la sécurisation des parcours professionnels et la réduction de la précarité.</a:t>
            </a:r>
          </a:p>
          <a:p>
            <a:r>
              <a:rPr lang="fr-FR" dirty="0" smtClean="0"/>
              <a:t>Aider </a:t>
            </a:r>
            <a:r>
              <a:rPr lang="fr-FR" dirty="0"/>
              <a:t>les équipes syndicales à construire des projets alternatifs face aux restructurations </a:t>
            </a:r>
            <a:r>
              <a:rPr lang="fr-FR" dirty="0" smtClean="0"/>
              <a:t>des entreprises</a:t>
            </a:r>
            <a:r>
              <a:rPr lang="fr-FR" dirty="0"/>
              <a:t>.</a:t>
            </a:r>
          </a:p>
          <a:p>
            <a:r>
              <a:rPr lang="fr-FR" dirty="0" smtClean="0"/>
              <a:t>Mener </a:t>
            </a:r>
            <a:r>
              <a:rPr lang="fr-FR" dirty="0"/>
              <a:t>une réflexion sur l’industrie de demain et les modèles alternatifs de croissance.</a:t>
            </a:r>
          </a:p>
          <a:p>
            <a:r>
              <a:rPr lang="fr-FR" dirty="0" smtClean="0"/>
              <a:t>Engager</a:t>
            </a:r>
            <a:r>
              <a:rPr lang="fr-FR" dirty="0"/>
              <a:t>, avec les autres fédérations concernées, un travail approfondi sur les conditions de </a:t>
            </a:r>
            <a:r>
              <a:rPr lang="fr-FR" dirty="0" smtClean="0"/>
              <a:t>la sous-traitance </a:t>
            </a:r>
            <a:r>
              <a:rPr lang="fr-FR" dirty="0"/>
              <a:t>dans la filière automobile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05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82575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2483768" y="274638"/>
            <a:ext cx="5441032" cy="1143000"/>
          </a:xfrm>
        </p:spPr>
        <p:txBody>
          <a:bodyPr>
            <a:normAutofit/>
          </a:bodyPr>
          <a:lstStyle/>
          <a:p>
            <a:r>
              <a:rPr lang="fr-FR" cap="all" dirty="0" smtClean="0">
                <a:latin typeface="Arial Black" pitchFamily="34" charset="0"/>
              </a:rPr>
              <a:t>L’accord du 11 janvier sur l’emploi</a:t>
            </a:r>
            <a:endParaRPr lang="fr-FR" cap="all" dirty="0">
              <a:latin typeface="Arial Black" pitchFamily="34" charset="0"/>
            </a:endParaRPr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/>
              <a:t>De nouveaux droits pour les salariés et pour faire reculer la précarité: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La généralisation de la complémentaire pour tous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Des droits « rechargeables pour les demandeurs d’emploi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La taxation des contrats courts qui ont explosé depuis dix ans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Pour les salariés à temps partiel imposé, un temps de travail minimum et mieux organisé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13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82575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2483768" y="274638"/>
            <a:ext cx="5441032" cy="1143000"/>
          </a:xfrm>
        </p:spPr>
        <p:txBody>
          <a:bodyPr>
            <a:normAutofit/>
          </a:bodyPr>
          <a:lstStyle/>
          <a:p>
            <a:r>
              <a:rPr lang="fr-FR" cap="all" dirty="0">
                <a:latin typeface="Arial Black" pitchFamily="34" charset="0"/>
              </a:rPr>
              <a:t>L’accord du 11 janvier sur l’emploi</a:t>
            </a:r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/>
              <a:t>Des mesures pour anticiper les mutations économiques et maintenir l’emploi :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Une consultation continue des représentants du personnel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La présence de représentants des salariés dans les organes de décision des entreprises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Une négociation sur les parcours professionnels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Un engagement strict des accords de maintien de l’emploi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La possibilité de négocier ou faire contrôler les plans de licenciement économique.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16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182575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2483768" y="274638"/>
            <a:ext cx="5441032" cy="1143000"/>
          </a:xfrm>
        </p:spPr>
        <p:txBody>
          <a:bodyPr>
            <a:normAutofit/>
          </a:bodyPr>
          <a:lstStyle/>
          <a:p>
            <a:endParaRPr lang="fr-FR" cap="all" dirty="0">
              <a:latin typeface="Arial Black" pitchFamily="34" charset="0"/>
            </a:endParaRPr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2378A9C-7369-4BE1-A4B3-D6C3FA9BB24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8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233</TotalTime>
  <Words>441</Words>
  <Application>Microsoft Office PowerPoint</Application>
  <PresentationFormat>Affichage à l'écran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Oriel</vt:lpstr>
      <vt:lpstr>Présentation PowerPoint</vt:lpstr>
      <vt:lpstr>L’industrie en france</vt:lpstr>
      <vt:lpstr>La filiere automobile</vt:lpstr>
      <vt:lpstr>L’industrie du caoutchouc en france</vt:lpstr>
      <vt:lpstr>Propositions et Pistes de travail FCe-CFdt</vt:lpstr>
      <vt:lpstr>L’accord du 11 janvier sur l’emploi</vt:lpstr>
      <vt:lpstr>L’accord du 11 janvier sur l’emploi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Jean-Pierre GAUTIER</dc:creator>
  <cp:lastModifiedBy>Jean-Pierre GAUTIER</cp:lastModifiedBy>
  <cp:revision>15</cp:revision>
  <cp:lastPrinted>2013-04-19T13:35:30Z</cp:lastPrinted>
  <dcterms:created xsi:type="dcterms:W3CDTF">2013-04-19T09:50:47Z</dcterms:created>
  <dcterms:modified xsi:type="dcterms:W3CDTF">2013-04-22T04:28:30Z</dcterms:modified>
</cp:coreProperties>
</file>